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370" r:id="rId2"/>
    <p:sldId id="472" r:id="rId3"/>
    <p:sldId id="473" r:id="rId4"/>
    <p:sldId id="479" r:id="rId5"/>
    <p:sldId id="480" r:id="rId6"/>
    <p:sldId id="471" r:id="rId7"/>
    <p:sldId id="454" r:id="rId8"/>
    <p:sldId id="455" r:id="rId9"/>
    <p:sldId id="456" r:id="rId10"/>
    <p:sldId id="475" r:id="rId11"/>
    <p:sldId id="474" r:id="rId12"/>
    <p:sldId id="457" r:id="rId13"/>
    <p:sldId id="481" r:id="rId14"/>
    <p:sldId id="482" r:id="rId15"/>
    <p:sldId id="478" r:id="rId16"/>
    <p:sldId id="483" r:id="rId17"/>
    <p:sldId id="433" r:id="rId18"/>
  </p:sldIdLst>
  <p:sldSz cx="12192000" cy="6858000"/>
  <p:notesSz cx="6888163" cy="100203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6" autoAdjust="0"/>
    <p:restoredTop sz="96349" autoAdjust="0"/>
  </p:normalViewPr>
  <p:slideViewPr>
    <p:cSldViewPr>
      <p:cViewPr varScale="1">
        <p:scale>
          <a:sx n="89" d="100"/>
          <a:sy n="89" d="100"/>
        </p:scale>
        <p:origin x="56" y="3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9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eg>
</file>

<file path=ppt/media/image4.png>
</file>

<file path=ppt/media/image5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1698" y="0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CD8006E6-BE6B-449E-B034-9AFC914FDE88}" type="datetimeFigureOut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4775" y="750888"/>
            <a:ext cx="6678613" cy="37576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16" tIns="48308" rIns="96616" bIns="4830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817" y="4759643"/>
            <a:ext cx="5510530" cy="4509135"/>
          </a:xfrm>
          <a:prstGeom prst="rect">
            <a:avLst/>
          </a:prstGeom>
        </p:spPr>
        <p:txBody>
          <a:bodyPr vert="horz" lIns="96616" tIns="48308" rIns="96616" bIns="48308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1698" y="9517546"/>
            <a:ext cx="2984871" cy="501015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6136D595-4A8B-43E7-99D1-1E57152E710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775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4664AD-AE2D-47AE-8196-7B6032EA1B1B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F66F2-5649-430F-A55B-9E67C774C392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F8722-A7F6-48DC-9440-5A5461EFACFE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3DBBB-C158-42E7-9105-3EB1FC21198E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A1E06-8FFA-4189-9B34-377B63F13BB0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FF32B-301D-4B2D-9A46-19736B66A3C0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0D8C4-C571-4F33-99E7-471E81E23F09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69D4-D67B-47B0-81CB-0A3641C3136A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EC6A1-7164-4FE6-8382-923829C65BD2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3A5D7-9585-450C-9AE9-FB8B4BACAD9B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AE60F-53EB-488C-AB66-75D3E2FB53EF}" type="datetime1">
              <a:rPr lang="ko-KR" altLang="en-US" smtClean="0"/>
              <a:pPr/>
              <a:t>2021-10-08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 b="1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fld id="{23935BD4-8016-4A48-BD76-AA366649842C}" type="slidenum">
              <a:rPr lang="ko-KR" altLang="en-US" smtClean="0"/>
              <a:pPr/>
              <a:t>‹#›</a:t>
            </a:fld>
            <a:r>
              <a:rPr lang="ko-KR" altLang="en-US" smtClean="0"/>
              <a:t> </a:t>
            </a:r>
            <a:r>
              <a:rPr lang="en-US" altLang="ko-KR" smtClean="0"/>
              <a:t>page</a:t>
            </a:r>
            <a:endParaRPr lang="ko-KR" altLang="en-US" dirty="0"/>
          </a:p>
        </p:txBody>
      </p:sp>
      <p:pic>
        <p:nvPicPr>
          <p:cNvPr id="7" name="그림 6" descr="Logo-FRIBOT.jp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284388" y="6251168"/>
            <a:ext cx="1487488" cy="51690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4655840" y="6381328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IoT</a:t>
            </a:r>
            <a:r>
              <a:rPr lang="ko-KR" altLang="en-US" sz="18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프로그래밍</a:t>
            </a:r>
            <a:endParaRPr lang="ko-KR" altLang="en-US" sz="18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" name="Picture 2" descr="E:\fribot_img\FBARDUINO\IMG_1097-1.jpg"/>
          <p:cNvPicPr>
            <a:picLocks noChangeAspect="1" noChangeArrowheads="1"/>
          </p:cNvPicPr>
          <p:nvPr userDrawn="1"/>
        </p:nvPicPr>
        <p:blipFill>
          <a:blip r:embed="rId14" cstate="print">
            <a:clrChange>
              <a:clrFrom>
                <a:srgbClr val="E6E6E6"/>
              </a:clrFrom>
              <a:clrTo>
                <a:srgbClr val="E6E6E6">
                  <a:alpha val="0"/>
                </a:srgbClr>
              </a:clrTo>
            </a:clrChange>
            <a:grayscl/>
          </a:blip>
          <a:srcRect l="9233" t="5872" r="8404" b="11201"/>
          <a:stretch>
            <a:fillRect/>
          </a:stretch>
        </p:blipFill>
        <p:spPr bwMode="auto">
          <a:xfrm>
            <a:off x="10968861" y="0"/>
            <a:ext cx="1223139" cy="692696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fribot_img\FBARDUINO\IMG_1097-1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E6E6E6"/>
              </a:clrFrom>
              <a:clrTo>
                <a:srgbClr val="E6E6E6">
                  <a:alpha val="0"/>
                </a:srgbClr>
              </a:clrTo>
            </a:clrChange>
          </a:blip>
          <a:srcRect l="9233" t="5872" r="8404" b="11201"/>
          <a:stretch>
            <a:fillRect/>
          </a:stretch>
        </p:blipFill>
        <p:spPr bwMode="auto">
          <a:xfrm>
            <a:off x="6816081" y="692696"/>
            <a:ext cx="2487907" cy="1878624"/>
          </a:xfrm>
          <a:prstGeom prst="rect">
            <a:avLst/>
          </a:prstGeom>
          <a:noFill/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895600" y="5179640"/>
            <a:ext cx="6400800" cy="985664"/>
          </a:xfrm>
        </p:spPr>
        <p:txBody>
          <a:bodyPr>
            <a:normAutofit/>
          </a:bodyPr>
          <a:lstStyle/>
          <a:p>
            <a:r>
              <a:rPr lang="ko-KR" altLang="en-US" sz="2000" b="1" dirty="0"/>
              <a:t>컴퓨터소프트웨어공학과</a:t>
            </a:r>
            <a:endParaRPr lang="en-US" altLang="ko-KR" sz="2000" b="1" dirty="0"/>
          </a:p>
          <a:p>
            <a:r>
              <a:rPr lang="en-US" altLang="ko-KR" sz="2000" b="1" dirty="0" err="1" smtClean="0"/>
              <a:t>IoT</a:t>
            </a:r>
            <a:r>
              <a:rPr lang="ko-KR" altLang="en-US" sz="2000" b="1" dirty="0" smtClean="0"/>
              <a:t>프로그래밍</a:t>
            </a:r>
            <a:endParaRPr lang="ko-KR" altLang="en-US" sz="2000" b="1" dirty="0"/>
          </a:p>
        </p:txBody>
      </p:sp>
      <p:pic>
        <p:nvPicPr>
          <p:cNvPr id="6" name="그림 5" descr="Logo-FRIBOT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976320" y="188641"/>
            <a:ext cx="1475656" cy="6837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719737" y="3284985"/>
            <a:ext cx="59394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b="1" dirty="0">
                <a:solidFill>
                  <a:srgbClr val="0070C0"/>
                </a:solidFill>
              </a:rPr>
              <a:t>빛으로 로봇 </a:t>
            </a:r>
            <a:r>
              <a:rPr lang="ko-KR" altLang="en-US" sz="4800" b="1" dirty="0" smtClean="0">
                <a:solidFill>
                  <a:srgbClr val="0070C0"/>
                </a:solidFill>
              </a:rPr>
              <a:t>조종 </a:t>
            </a:r>
            <a:r>
              <a:rPr lang="en-US" altLang="ko-KR" sz="4800" b="1" dirty="0" smtClean="0">
                <a:solidFill>
                  <a:srgbClr val="0070C0"/>
                </a:solidFill>
              </a:rPr>
              <a:t>(3)</a:t>
            </a:r>
            <a:endParaRPr lang="ko-KR" altLang="en-US" sz="4800" b="1" dirty="0">
              <a:solidFill>
                <a:srgbClr val="0070C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55940" y="24310"/>
            <a:ext cx="3963997" cy="31756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33288" y="44625"/>
            <a:ext cx="7303072" cy="617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24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ABOT </a:t>
            </a:r>
            <a:r>
              <a:rPr lang="ko-KR" altLang="en-US" dirty="0"/>
              <a:t>유도 스케치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703512" y="1196752"/>
            <a:ext cx="80648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(1) </a:t>
            </a:r>
            <a:r>
              <a:rPr lang="ko-KR" altLang="en-US" dirty="0"/>
              <a:t>로봇의 우측 측면으로 그림자가 감지</a:t>
            </a:r>
            <a:endParaRPr lang="en-US" altLang="ko-KR" dirty="0"/>
          </a:p>
          <a:p>
            <a:r>
              <a:rPr lang="en-US" altLang="ko-KR" dirty="0"/>
              <a:t>(2) ABOT</a:t>
            </a:r>
            <a:r>
              <a:rPr lang="ko-KR" altLang="en-US" dirty="0"/>
              <a:t>이 어둠으로부터 멀어지게 회전하도록 왼쪽 바퀴 속도를 낮춤</a:t>
            </a:r>
            <a:endParaRPr lang="en-US" altLang="ko-KR" dirty="0"/>
          </a:p>
          <a:p>
            <a:r>
              <a:rPr lang="en-US" altLang="ko-KR" dirty="0"/>
              <a:t>(3) </a:t>
            </a:r>
            <a:r>
              <a:rPr lang="en-US" altLang="ko-KR" dirty="0" err="1"/>
              <a:t>ndShade</a:t>
            </a:r>
            <a:r>
              <a:rPr lang="en-US" altLang="ko-KR" dirty="0"/>
              <a:t> * 1000.0</a:t>
            </a:r>
            <a:r>
              <a:rPr lang="ko-KR" altLang="en-US" dirty="0"/>
              <a:t>는 </a:t>
            </a:r>
            <a:r>
              <a:rPr lang="en-US" altLang="ko-KR" dirty="0"/>
              <a:t>200</a:t>
            </a:r>
            <a:r>
              <a:rPr lang="ko-KR" altLang="en-US" dirty="0"/>
              <a:t>으로부터 차감</a:t>
            </a:r>
            <a:endParaRPr lang="en-US" altLang="ko-KR" dirty="0"/>
          </a:p>
          <a:p>
            <a:r>
              <a:rPr lang="en-US" altLang="ko-KR" dirty="0"/>
              <a:t>(4) </a:t>
            </a:r>
            <a:r>
              <a:rPr lang="en-US" altLang="ko-KR" dirty="0" err="1"/>
              <a:t>int</a:t>
            </a:r>
            <a:r>
              <a:rPr lang="en-US" altLang="ko-KR" dirty="0"/>
              <a:t>(200.0–(ndShade×1000.0)</a:t>
            </a:r>
            <a:r>
              <a:rPr lang="ko-KR" altLang="en-US" dirty="0"/>
              <a:t>는 유동 소수점 해답을 </a:t>
            </a:r>
            <a:r>
              <a:rPr lang="ko-KR" altLang="en-US" dirty="0" err="1"/>
              <a:t>정수형으로</a:t>
            </a:r>
            <a:r>
              <a:rPr lang="ko-KR" altLang="en-US" dirty="0"/>
              <a:t> 바꿈</a:t>
            </a:r>
            <a:endParaRPr lang="en-US" altLang="ko-KR" dirty="0"/>
          </a:p>
          <a:p>
            <a:r>
              <a:rPr lang="en-US" altLang="ko-KR" dirty="0"/>
              <a:t>(5) </a:t>
            </a:r>
            <a:r>
              <a:rPr lang="en-US" altLang="ko-KR" dirty="0" err="1"/>
              <a:t>speedLeft</a:t>
            </a:r>
            <a:r>
              <a:rPr lang="ko-KR" altLang="en-US" dirty="0"/>
              <a:t>가 제한구역을 벗어나지 않도록 </a:t>
            </a:r>
            <a:r>
              <a:rPr lang="en-US" altLang="ko-KR" dirty="0"/>
              <a:t>constrain </a:t>
            </a:r>
            <a:r>
              <a:rPr lang="ko-KR" altLang="en-US" dirty="0"/>
              <a:t>함수를 사용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if (</a:t>
            </a:r>
            <a:r>
              <a:rPr lang="en-US" altLang="ko-KR" dirty="0" err="1"/>
              <a:t>ndShade</a:t>
            </a:r>
            <a:r>
              <a:rPr lang="en-US" altLang="ko-KR" dirty="0"/>
              <a:t> &gt; 0.0)         // Shade on right?</a:t>
            </a:r>
          </a:p>
          <a:p>
            <a:r>
              <a:rPr lang="en-US" altLang="ko-KR" dirty="0"/>
              <a:t>  {                         // Slow down left wheel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speedLeft</a:t>
            </a:r>
            <a:r>
              <a:rPr lang="en-US" altLang="ko-KR" dirty="0"/>
              <a:t> = </a:t>
            </a:r>
            <a:r>
              <a:rPr lang="en-US" altLang="ko-KR" dirty="0" err="1"/>
              <a:t>int</a:t>
            </a:r>
            <a:r>
              <a:rPr lang="en-US" altLang="ko-KR" dirty="0"/>
              <a:t>(200.0 - (</a:t>
            </a:r>
            <a:r>
              <a:rPr lang="en-US" altLang="ko-KR" dirty="0" err="1"/>
              <a:t>ndShade</a:t>
            </a:r>
            <a:r>
              <a:rPr lang="en-US" altLang="ko-KR" dirty="0"/>
              <a:t> * 1000.0));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speedLeft</a:t>
            </a:r>
            <a:r>
              <a:rPr lang="en-US" altLang="ko-KR" dirty="0"/>
              <a:t> = constrain(</a:t>
            </a:r>
            <a:r>
              <a:rPr lang="en-US" altLang="ko-KR" dirty="0" err="1"/>
              <a:t>speedLeft</a:t>
            </a:r>
            <a:r>
              <a:rPr lang="en-US" altLang="ko-KR" dirty="0"/>
              <a:t>, -200, 200);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speedRight</a:t>
            </a:r>
            <a:r>
              <a:rPr lang="en-US" altLang="ko-KR" dirty="0"/>
              <a:t> = 200;       // Full speed right wheel</a:t>
            </a:r>
          </a:p>
          <a:p>
            <a:r>
              <a:rPr lang="en-US" altLang="ko-KR" dirty="0"/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140198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ABOT </a:t>
            </a:r>
            <a:r>
              <a:rPr lang="ko-KR" altLang="en-US" dirty="0"/>
              <a:t>유도 </a:t>
            </a:r>
            <a:r>
              <a:rPr lang="ko-KR" altLang="en-US" dirty="0" smtClean="0"/>
              <a:t>스케치 실습과제 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 smtClean="0"/>
              <a:t>ndShade</a:t>
            </a:r>
            <a:r>
              <a:rPr lang="en-US" altLang="ko-KR" dirty="0" smtClean="0"/>
              <a:t> </a:t>
            </a:r>
            <a:r>
              <a:rPr lang="ko-KR" altLang="en-US" dirty="0" smtClean="0"/>
              <a:t>에</a:t>
            </a:r>
            <a:r>
              <a:rPr lang="en-US" altLang="ko-KR" dirty="0" smtClean="0"/>
              <a:t> </a:t>
            </a:r>
            <a:r>
              <a:rPr lang="ko-KR" altLang="en-US" dirty="0" smtClean="0"/>
              <a:t>따른 </a:t>
            </a:r>
            <a:r>
              <a:rPr lang="en-US" altLang="ko-KR" dirty="0" err="1" smtClean="0"/>
              <a:t>speedLeft</a:t>
            </a:r>
            <a:r>
              <a:rPr lang="ko-KR" altLang="en-US" dirty="0" smtClean="0"/>
              <a:t>와 </a:t>
            </a:r>
            <a:r>
              <a:rPr lang="en-US" altLang="ko-KR" dirty="0" err="1" smtClean="0"/>
              <a:t>speedRight</a:t>
            </a:r>
            <a:r>
              <a:rPr lang="en-US" altLang="ko-KR" dirty="0" smtClean="0"/>
              <a:t> </a:t>
            </a:r>
            <a:r>
              <a:rPr lang="ko-KR" altLang="en-US" dirty="0" smtClean="0"/>
              <a:t>값을 출력</a:t>
            </a:r>
            <a:endParaRPr lang="en-US" altLang="ko-KR" dirty="0" smtClean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096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ABOT </a:t>
            </a:r>
            <a:r>
              <a:rPr lang="ko-KR" altLang="en-US" dirty="0"/>
              <a:t>유도 스케치 </a:t>
            </a:r>
            <a:r>
              <a:rPr lang="ko-KR" altLang="en-US" dirty="0" smtClean="0"/>
              <a:t>실습과제 </a:t>
            </a:r>
            <a:r>
              <a:rPr lang="en-US" altLang="ko-KR" smtClean="0"/>
              <a:t>1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279576" y="1556793"/>
            <a:ext cx="777686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void setup()               // Built-in initialization block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tone(4, 3000, 1000);     // Play tone for 1 second</a:t>
            </a:r>
          </a:p>
          <a:p>
            <a:r>
              <a:rPr lang="en-US" altLang="ko-KR" sz="1400" dirty="0"/>
              <a:t>  delay(1000);             // Delay to finish tone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Serial.begin</a:t>
            </a:r>
            <a:r>
              <a:rPr lang="en-US" altLang="ko-KR" sz="1400" dirty="0"/>
              <a:t>(9600); // Set data rate to 9600 bps</a:t>
            </a:r>
          </a:p>
          <a:p>
            <a:r>
              <a:rPr lang="en-US" altLang="ko-KR" sz="1400" dirty="0"/>
              <a:t>}</a:t>
            </a:r>
          </a:p>
          <a:p>
            <a:endParaRPr lang="en-US" altLang="ko-KR" sz="1400" dirty="0"/>
          </a:p>
          <a:p>
            <a:r>
              <a:rPr lang="en-US" altLang="ko-KR" sz="1400" dirty="0"/>
              <a:t>void loop()               // Main loop auto-repeats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float </a:t>
            </a:r>
            <a:r>
              <a:rPr lang="en-US" altLang="ko-KR" sz="1400" dirty="0" err="1"/>
              <a:t>tLeft</a:t>
            </a:r>
            <a:r>
              <a:rPr lang="en-US" altLang="ko-KR" sz="1400" dirty="0"/>
              <a:t> = float(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(8));   // Get left light &amp; make float</a:t>
            </a:r>
          </a:p>
          <a:p>
            <a:r>
              <a:rPr lang="en-US" altLang="ko-KR" sz="1400" dirty="0"/>
              <a:t>  float </a:t>
            </a:r>
            <a:r>
              <a:rPr lang="en-US" altLang="ko-KR" sz="1400" dirty="0" err="1"/>
              <a:t>tRight</a:t>
            </a:r>
            <a:r>
              <a:rPr lang="en-US" altLang="ko-KR" sz="1400" dirty="0"/>
              <a:t> = float(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(6));  // Get right light &amp; make float</a:t>
            </a:r>
          </a:p>
          <a:p>
            <a:r>
              <a:rPr lang="en-US" altLang="ko-KR" sz="1400" dirty="0"/>
              <a:t>  float 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;              // Normalized differential shade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tRight</a:t>
            </a:r>
            <a:r>
              <a:rPr lang="en-US" altLang="ko-KR" sz="1400" dirty="0"/>
              <a:t>/(</a:t>
            </a:r>
            <a:r>
              <a:rPr lang="en-US" altLang="ko-KR" sz="1400" dirty="0" err="1"/>
              <a:t>tLeft+tRight</a:t>
            </a:r>
            <a:r>
              <a:rPr lang="en-US" altLang="ko-KR" sz="1400" dirty="0"/>
              <a:t>)-0.5; //Calculate it and subtract 0.5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;  // Declare speed variables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40216" y="6021288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j-lt"/>
              </a:rPr>
              <a:t>자료출처</a:t>
            </a:r>
            <a:r>
              <a:rPr lang="en-US" altLang="ko-KR" sz="1600" b="1" dirty="0">
                <a:latin typeface="+mj-lt"/>
              </a:rPr>
              <a:t>: Parallax.com</a:t>
            </a:r>
            <a:endParaRPr lang="ko-KR" altLang="en-US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206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3071664" y="-27384"/>
            <a:ext cx="7344816" cy="6894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  if (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&gt; 0.0)         // Shade on right?</a:t>
            </a:r>
          </a:p>
          <a:p>
            <a:r>
              <a:rPr lang="en-US" altLang="ko-KR" sz="1400" dirty="0"/>
              <a:t>  {                         // Slow down left wheel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(200.0 - (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* 1000.0));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 = constrain(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, -200, 200);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 = 200;       // Full speed right wheel</a:t>
            </a:r>
          </a:p>
          <a:p>
            <a:r>
              <a:rPr lang="en-US" altLang="ko-KR" sz="1400" dirty="0"/>
              <a:t>  }</a:t>
            </a:r>
          </a:p>
          <a:p>
            <a:r>
              <a:rPr lang="en-US" altLang="ko-KR" sz="1400" dirty="0"/>
              <a:t>  else                        // Shade on Left?</a:t>
            </a:r>
          </a:p>
          <a:p>
            <a:r>
              <a:rPr lang="en-US" altLang="ko-KR" sz="1400" dirty="0"/>
              <a:t>  {                         // Slow down right wheel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(200.0 + (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* 1000.0));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 = constrain(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, -200, 200);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 = 200;         // Full speed left wheel</a:t>
            </a:r>
          </a:p>
          <a:p>
            <a:r>
              <a:rPr lang="en-US" altLang="ko-KR" sz="1400" dirty="0"/>
              <a:t>  }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>
                <a:solidFill>
                  <a:srgbClr val="0070C0"/>
                </a:solidFill>
              </a:rPr>
              <a:t>Serial.print</a:t>
            </a:r>
            <a:r>
              <a:rPr lang="en-US" altLang="ko-KR" sz="1400" dirty="0">
                <a:solidFill>
                  <a:srgbClr val="0070C0"/>
                </a:solidFill>
              </a:rPr>
              <a:t>(</a:t>
            </a:r>
            <a:r>
              <a:rPr lang="en-US" altLang="ko-KR" sz="1400" dirty="0" err="1">
                <a:solidFill>
                  <a:srgbClr val="0070C0"/>
                </a:solidFill>
              </a:rPr>
              <a:t>speedLeft</a:t>
            </a:r>
            <a:r>
              <a:rPr lang="en-US" altLang="ko-KR" sz="1400" dirty="0">
                <a:solidFill>
                  <a:srgbClr val="0070C0"/>
                </a:solidFill>
              </a:rPr>
              <a:t>, DEC);         // Display </a:t>
            </a:r>
            <a:r>
              <a:rPr lang="en-US" altLang="ko-KR" sz="1400" dirty="0" err="1">
                <a:solidFill>
                  <a:srgbClr val="0070C0"/>
                </a:solidFill>
              </a:rPr>
              <a:t>speedLeft</a:t>
            </a:r>
            <a:endParaRPr lang="en-US" altLang="ko-KR" sz="1400" dirty="0">
              <a:solidFill>
                <a:srgbClr val="0070C0"/>
              </a:solidFill>
            </a:endParaRPr>
          </a:p>
          <a:p>
            <a:r>
              <a:rPr lang="en-US" altLang="ko-KR" sz="1400" dirty="0">
                <a:solidFill>
                  <a:srgbClr val="0070C0"/>
                </a:solidFill>
              </a:rPr>
              <a:t>  </a:t>
            </a:r>
            <a:r>
              <a:rPr lang="en-US" altLang="ko-KR" sz="1400" dirty="0" err="1">
                <a:solidFill>
                  <a:srgbClr val="0070C0"/>
                </a:solidFill>
              </a:rPr>
              <a:t>Serial.print</a:t>
            </a:r>
            <a:r>
              <a:rPr lang="en-US" altLang="ko-KR" sz="1400" dirty="0">
                <a:solidFill>
                  <a:srgbClr val="0070C0"/>
                </a:solidFill>
              </a:rPr>
              <a:t>(" ");                         // Spaces</a:t>
            </a:r>
          </a:p>
          <a:p>
            <a:r>
              <a:rPr lang="en-US" altLang="ko-KR" sz="1400" dirty="0">
                <a:solidFill>
                  <a:srgbClr val="0070C0"/>
                </a:solidFill>
              </a:rPr>
              <a:t>  </a:t>
            </a:r>
            <a:r>
              <a:rPr lang="en-US" altLang="ko-KR" sz="1400" dirty="0" err="1">
                <a:solidFill>
                  <a:srgbClr val="0070C0"/>
                </a:solidFill>
              </a:rPr>
              <a:t>Serial.print</a:t>
            </a:r>
            <a:r>
              <a:rPr lang="en-US" altLang="ko-KR" sz="1400" dirty="0">
                <a:solidFill>
                  <a:srgbClr val="0070C0"/>
                </a:solidFill>
              </a:rPr>
              <a:t>(</a:t>
            </a:r>
            <a:r>
              <a:rPr lang="en-US" altLang="ko-KR" sz="1400" dirty="0" err="1">
                <a:solidFill>
                  <a:srgbClr val="0070C0"/>
                </a:solidFill>
              </a:rPr>
              <a:t>ndShade</a:t>
            </a:r>
            <a:r>
              <a:rPr lang="en-US" altLang="ko-KR" sz="1400" dirty="0">
                <a:solidFill>
                  <a:srgbClr val="0070C0"/>
                </a:solidFill>
              </a:rPr>
              <a:t>, DEC);         // Display </a:t>
            </a:r>
            <a:r>
              <a:rPr lang="en-US" altLang="ko-KR" sz="1400" dirty="0" err="1">
                <a:solidFill>
                  <a:srgbClr val="0070C0"/>
                </a:solidFill>
              </a:rPr>
              <a:t>ndShade</a:t>
            </a:r>
            <a:endParaRPr lang="en-US" altLang="ko-KR" sz="1400" dirty="0">
              <a:solidFill>
                <a:srgbClr val="0070C0"/>
              </a:solidFill>
            </a:endParaRPr>
          </a:p>
          <a:p>
            <a:r>
              <a:rPr lang="en-US" altLang="ko-KR" sz="1400" dirty="0">
                <a:solidFill>
                  <a:srgbClr val="0070C0"/>
                </a:solidFill>
              </a:rPr>
              <a:t>  </a:t>
            </a:r>
            <a:r>
              <a:rPr lang="en-US" altLang="ko-KR" sz="1400" dirty="0" err="1">
                <a:solidFill>
                  <a:srgbClr val="0070C0"/>
                </a:solidFill>
              </a:rPr>
              <a:t>Serial.print</a:t>
            </a:r>
            <a:r>
              <a:rPr lang="en-US" altLang="ko-KR" sz="1400" dirty="0">
                <a:solidFill>
                  <a:srgbClr val="0070C0"/>
                </a:solidFill>
              </a:rPr>
              <a:t>(" ");                        // More spaces</a:t>
            </a:r>
          </a:p>
          <a:p>
            <a:r>
              <a:rPr lang="en-US" altLang="ko-KR" sz="1400" dirty="0">
                <a:solidFill>
                  <a:srgbClr val="0070C0"/>
                </a:solidFill>
              </a:rPr>
              <a:t>  </a:t>
            </a:r>
            <a:r>
              <a:rPr lang="en-US" altLang="ko-KR" sz="1400" dirty="0" err="1">
                <a:solidFill>
                  <a:srgbClr val="0070C0"/>
                </a:solidFill>
              </a:rPr>
              <a:t>Serial.println</a:t>
            </a:r>
            <a:r>
              <a:rPr lang="en-US" altLang="ko-KR" sz="1400" dirty="0">
                <a:solidFill>
                  <a:srgbClr val="0070C0"/>
                </a:solidFill>
              </a:rPr>
              <a:t>(</a:t>
            </a:r>
            <a:r>
              <a:rPr lang="en-US" altLang="ko-KR" sz="1400" dirty="0" err="1">
                <a:solidFill>
                  <a:srgbClr val="0070C0"/>
                </a:solidFill>
              </a:rPr>
              <a:t>speedRight</a:t>
            </a:r>
            <a:r>
              <a:rPr lang="en-US" altLang="ko-KR" sz="1400" dirty="0">
                <a:solidFill>
                  <a:srgbClr val="0070C0"/>
                </a:solidFill>
              </a:rPr>
              <a:t>, DEC);    // Display </a:t>
            </a:r>
            <a:r>
              <a:rPr lang="en-US" altLang="ko-KR" sz="1400" dirty="0" err="1">
                <a:solidFill>
                  <a:srgbClr val="0070C0"/>
                </a:solidFill>
              </a:rPr>
              <a:t>speedRight</a:t>
            </a:r>
            <a:r>
              <a:rPr lang="en-US" altLang="ko-KR" sz="1400" dirty="0">
                <a:solidFill>
                  <a:srgbClr val="0070C0"/>
                </a:solidFill>
              </a:rPr>
              <a:t>}</a:t>
            </a:r>
          </a:p>
          <a:p>
            <a:r>
              <a:rPr lang="en-US" altLang="ko-KR" sz="1400" dirty="0">
                <a:solidFill>
                  <a:srgbClr val="0070C0"/>
                </a:solidFill>
              </a:rPr>
              <a:t>  delay(1000);                            // 1 second delay</a:t>
            </a:r>
          </a:p>
          <a:p>
            <a:r>
              <a:rPr lang="en-US" altLang="ko-KR" sz="1400" dirty="0"/>
              <a:t>}</a:t>
            </a:r>
          </a:p>
          <a:p>
            <a:r>
              <a:rPr lang="en-US" altLang="ko-KR" sz="1400" dirty="0"/>
              <a:t>long 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pin)          // 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 measures decay at pin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pinMode</a:t>
            </a:r>
            <a:r>
              <a:rPr lang="en-US" altLang="ko-KR" sz="1400" dirty="0"/>
              <a:t>(pin, OUTPUT);       // Charge capacitor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digitalWrite</a:t>
            </a:r>
            <a:r>
              <a:rPr lang="en-US" altLang="ko-KR" sz="1400" dirty="0"/>
              <a:t>(pin, HIGH);        // ..by setting pin </a:t>
            </a:r>
            <a:r>
              <a:rPr lang="en-US" altLang="ko-KR" sz="1400" dirty="0" err="1"/>
              <a:t>ouput</a:t>
            </a:r>
            <a:r>
              <a:rPr lang="en-US" altLang="ko-KR" sz="1400" dirty="0"/>
              <a:t>-high</a:t>
            </a:r>
          </a:p>
          <a:p>
            <a:r>
              <a:rPr lang="en-US" altLang="ko-KR" sz="1400" dirty="0"/>
              <a:t>  delay(5);                           // ..for 5 </a:t>
            </a:r>
            <a:r>
              <a:rPr lang="en-US" altLang="ko-KR" sz="1400" dirty="0" err="1"/>
              <a:t>ms</a:t>
            </a:r>
            <a:endParaRPr lang="en-US" altLang="ko-KR" sz="1400" dirty="0"/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pinMode</a:t>
            </a:r>
            <a:r>
              <a:rPr lang="en-US" altLang="ko-KR" sz="1400" dirty="0"/>
              <a:t>(pin, INPUT);          // Set pin to input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digitalWrite</a:t>
            </a:r>
            <a:r>
              <a:rPr lang="en-US" altLang="ko-KR" sz="1400" dirty="0"/>
              <a:t>(pin, LOW);        // ..with no pullup</a:t>
            </a:r>
          </a:p>
          <a:p>
            <a:r>
              <a:rPr lang="en-US" altLang="ko-KR" sz="1400" dirty="0"/>
              <a:t>  long time = micros();          // Mark the time</a:t>
            </a:r>
          </a:p>
          <a:p>
            <a:r>
              <a:rPr lang="en-US" altLang="ko-KR" sz="1400" dirty="0"/>
              <a:t>  while(</a:t>
            </a:r>
            <a:r>
              <a:rPr lang="en-US" altLang="ko-KR" sz="1400" dirty="0" err="1"/>
              <a:t>digitalRead</a:t>
            </a:r>
            <a:r>
              <a:rPr lang="en-US" altLang="ko-KR" sz="1400" dirty="0"/>
              <a:t>(pin));        // Wait for voltage &lt; threshold</a:t>
            </a:r>
          </a:p>
          <a:p>
            <a:r>
              <a:rPr lang="en-US" altLang="ko-KR" sz="1400" dirty="0"/>
              <a:t>  time = micros() - time;        // Calculate decay time</a:t>
            </a:r>
          </a:p>
          <a:p>
            <a:r>
              <a:rPr lang="en-US" altLang="ko-KR" sz="1400" dirty="0"/>
              <a:t>  return time;                      // Returns decay time</a:t>
            </a:r>
          </a:p>
          <a:p>
            <a:r>
              <a:rPr lang="en-US" altLang="ko-KR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0662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ABOT </a:t>
            </a:r>
            <a:r>
              <a:rPr lang="ko-KR" altLang="en-US" dirty="0"/>
              <a:t>유도 스케치 </a:t>
            </a:r>
            <a:r>
              <a:rPr lang="ko-KR" altLang="en-US" dirty="0" smtClean="0"/>
              <a:t>실습과제 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smtClean="0">
                <a:solidFill>
                  <a:srgbClr val="FF0000"/>
                </a:solidFill>
              </a:rPr>
              <a:t>과제</a:t>
            </a:r>
            <a:r>
              <a:rPr lang="en-US" altLang="ko-KR" dirty="0" smtClean="0">
                <a:solidFill>
                  <a:srgbClr val="FF0000"/>
                </a:solidFill>
              </a:rPr>
              <a:t>1. </a:t>
            </a:r>
            <a:r>
              <a:rPr lang="ko-KR" altLang="en-US" dirty="0" smtClean="0">
                <a:solidFill>
                  <a:srgbClr val="FF0000"/>
                </a:solidFill>
              </a:rPr>
              <a:t>다음처럼 하려면 스케치를 어떻게 수정해야</a:t>
            </a:r>
            <a:r>
              <a:rPr lang="en-US" altLang="ko-KR" dirty="0" smtClean="0">
                <a:solidFill>
                  <a:srgbClr val="FF0000"/>
                </a:solidFill>
              </a:rPr>
              <a:t> </a:t>
            </a:r>
            <a:r>
              <a:rPr lang="ko-KR" altLang="en-US" dirty="0" smtClean="0">
                <a:solidFill>
                  <a:srgbClr val="FF0000"/>
                </a:solidFill>
              </a:rPr>
              <a:t>할 지를 생각하여 적으세요</a:t>
            </a:r>
            <a:r>
              <a:rPr lang="en-US" altLang="ko-KR" dirty="0" smtClean="0">
                <a:solidFill>
                  <a:srgbClr val="FF0000"/>
                </a:solidFill>
              </a:rPr>
              <a:t>.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 1) ABOT</a:t>
            </a:r>
            <a:r>
              <a:rPr lang="ko-KR" altLang="en-US" dirty="0" smtClean="0"/>
              <a:t>이 더 민감하게 하려면</a:t>
            </a:r>
            <a:r>
              <a:rPr lang="en-US" altLang="ko-KR" dirty="0" smtClean="0"/>
              <a:t>?</a:t>
            </a:r>
          </a:p>
          <a:p>
            <a:pPr marL="0" indent="0">
              <a:buNone/>
            </a:pPr>
            <a:r>
              <a:rPr lang="en-US" altLang="ko-KR" dirty="0" smtClean="0"/>
              <a:t>  2) ABOT</a:t>
            </a:r>
            <a:r>
              <a:rPr lang="ko-KR" altLang="en-US" dirty="0" smtClean="0"/>
              <a:t>이 덜 </a:t>
            </a:r>
            <a:r>
              <a:rPr lang="ko-KR" altLang="en-US" dirty="0"/>
              <a:t>민감하게 </a:t>
            </a:r>
            <a:r>
              <a:rPr lang="ko-KR" altLang="en-US" dirty="0" smtClean="0"/>
              <a:t>하려면</a:t>
            </a:r>
            <a:r>
              <a:rPr lang="en-US" altLang="ko-KR" dirty="0" smtClean="0"/>
              <a:t>?</a:t>
            </a:r>
          </a:p>
          <a:p>
            <a:pPr marL="0" indent="0">
              <a:buNone/>
            </a:pPr>
            <a:r>
              <a:rPr lang="en-US" altLang="ko-KR" dirty="0" smtClean="0"/>
              <a:t>  3) ABOT</a:t>
            </a:r>
            <a:r>
              <a:rPr lang="ko-KR" altLang="en-US" dirty="0" smtClean="0"/>
              <a:t>이 어둠을 쫓아가도록 하려면</a:t>
            </a:r>
            <a:r>
              <a:rPr lang="en-US" altLang="ko-KR" dirty="0" smtClean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48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ABOT </a:t>
            </a:r>
            <a:r>
              <a:rPr lang="ko-KR" altLang="en-US" dirty="0"/>
              <a:t>유도 스케치 </a:t>
            </a:r>
            <a:r>
              <a:rPr lang="ko-KR" altLang="en-US" dirty="0" err="1" smtClean="0"/>
              <a:t>실습과제</a:t>
            </a:r>
            <a:r>
              <a:rPr lang="ko-KR" altLang="en-US" dirty="0" smtClean="0"/>
              <a:t> </a:t>
            </a:r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ABOT</a:t>
            </a:r>
            <a:r>
              <a:rPr lang="ko-KR" altLang="en-US" dirty="0"/>
              <a:t>이 </a:t>
            </a:r>
            <a:r>
              <a:rPr lang="ko-KR" altLang="en-US" dirty="0" err="1" smtClean="0"/>
              <a:t>밝은쪽을</a:t>
            </a:r>
            <a:r>
              <a:rPr lang="ko-KR" altLang="en-US" dirty="0" smtClean="0"/>
              <a:t> 쫓아가서 빛에서 멈추도록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(</a:t>
            </a:r>
            <a:r>
              <a:rPr lang="ko-KR" altLang="en-US" dirty="0">
                <a:solidFill>
                  <a:srgbClr val="FF0000"/>
                </a:solidFill>
              </a:rPr>
              <a:t>과제</a:t>
            </a:r>
            <a:r>
              <a:rPr lang="en-US" altLang="ko-KR" dirty="0">
                <a:solidFill>
                  <a:srgbClr val="FF0000"/>
                </a:solidFill>
              </a:rPr>
              <a:t>2. </a:t>
            </a:r>
            <a:r>
              <a:rPr lang="ko-KR" altLang="en-US" dirty="0">
                <a:solidFill>
                  <a:srgbClr val="FF0000"/>
                </a:solidFill>
              </a:rPr>
              <a:t>동영상과 스케치 제출</a:t>
            </a:r>
            <a:r>
              <a:rPr lang="en-US" altLang="ko-KR" dirty="0"/>
              <a:t>)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929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23935BD4-8016-4A48-BD76-AA366649842C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819" y="0"/>
            <a:ext cx="42603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05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ndShade</a:t>
            </a:r>
            <a:r>
              <a:rPr lang="en-US" altLang="ko-KR" dirty="0" smtClean="0"/>
              <a:t> </a:t>
            </a:r>
            <a:r>
              <a:rPr lang="ko-KR" altLang="en-US" dirty="0" smtClean="0"/>
              <a:t>출력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279576" y="1689190"/>
            <a:ext cx="7776864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void setup()               // Built-in initialization block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tone(4, 3000, 1000);     // Play tone for 1 second</a:t>
            </a:r>
          </a:p>
          <a:p>
            <a:r>
              <a:rPr lang="en-US" altLang="ko-KR" sz="1400" dirty="0"/>
              <a:t>  delay(1000);               // Delay to finish tone</a:t>
            </a:r>
          </a:p>
          <a:p>
            <a:endParaRPr lang="en-US" altLang="ko-KR" sz="1400" dirty="0"/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Serial.begin</a:t>
            </a:r>
            <a:r>
              <a:rPr lang="en-US" altLang="ko-KR" sz="1400" dirty="0"/>
              <a:t>(9600);      // Set data rate to 9600 bps</a:t>
            </a:r>
          </a:p>
          <a:p>
            <a:r>
              <a:rPr lang="en-US" altLang="ko-KR" sz="1400" dirty="0"/>
              <a:t>}</a:t>
            </a:r>
          </a:p>
          <a:p>
            <a:endParaRPr lang="en-US" altLang="ko-KR" sz="1400" dirty="0"/>
          </a:p>
          <a:p>
            <a:r>
              <a:rPr lang="en-US" altLang="ko-KR" sz="1400" dirty="0"/>
              <a:t>void loop()               // Main loop auto-repeats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float </a:t>
            </a:r>
            <a:r>
              <a:rPr lang="en-US" altLang="ko-KR" sz="1400" dirty="0" err="1"/>
              <a:t>tLeft</a:t>
            </a:r>
            <a:r>
              <a:rPr lang="en-US" altLang="ko-KR" sz="1400" dirty="0"/>
              <a:t> = float(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(8));   // Get left light &amp; make float</a:t>
            </a:r>
          </a:p>
          <a:p>
            <a:r>
              <a:rPr lang="en-US" altLang="ko-KR" sz="1400" dirty="0"/>
              <a:t>  float </a:t>
            </a:r>
            <a:r>
              <a:rPr lang="en-US" altLang="ko-KR" sz="1400" dirty="0" err="1"/>
              <a:t>tRight</a:t>
            </a:r>
            <a:r>
              <a:rPr lang="en-US" altLang="ko-KR" sz="1400" dirty="0"/>
              <a:t> = float(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(6));  // Get right light &amp; make float</a:t>
            </a:r>
          </a:p>
          <a:p>
            <a:r>
              <a:rPr lang="en-US" altLang="ko-KR" sz="1400" dirty="0"/>
              <a:t>  float 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;              // Normalized differential shade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tRight</a:t>
            </a:r>
            <a:r>
              <a:rPr lang="en-US" altLang="ko-KR" sz="1400" dirty="0"/>
              <a:t>/(</a:t>
            </a:r>
            <a:r>
              <a:rPr lang="en-US" altLang="ko-KR" sz="1400" dirty="0" err="1"/>
              <a:t>tLeft+tRight</a:t>
            </a:r>
            <a:r>
              <a:rPr lang="en-US" altLang="ko-KR" sz="1400" dirty="0"/>
              <a:t>)-0.5; //Calculate it and subtract 0.5</a:t>
            </a:r>
          </a:p>
          <a:p>
            <a:r>
              <a:rPr lang="en-US" altLang="ko-KR" sz="1400" dirty="0"/>
              <a:t>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40216" y="6021288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j-lt"/>
              </a:rPr>
              <a:t>자료출처</a:t>
            </a:r>
            <a:r>
              <a:rPr lang="en-US" altLang="ko-KR" sz="1600" b="1" dirty="0">
                <a:latin typeface="+mj-lt"/>
              </a:rPr>
              <a:t>: Parallax.com</a:t>
            </a:r>
            <a:endParaRPr lang="ko-KR" altLang="en-US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54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279576" y="613712"/>
            <a:ext cx="7344816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// Display heading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Serial.println</a:t>
            </a:r>
            <a:r>
              <a:rPr lang="en-US" altLang="ko-KR" sz="1400" dirty="0"/>
              <a:t>("</a:t>
            </a:r>
            <a:r>
              <a:rPr lang="en-US" altLang="ko-KR" sz="1400" dirty="0" err="1"/>
              <a:t>tLeft</a:t>
            </a:r>
            <a:r>
              <a:rPr lang="en-US" altLang="ko-KR" sz="1400" dirty="0"/>
              <a:t>      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    </a:t>
            </a:r>
            <a:r>
              <a:rPr lang="en-US" altLang="ko-KR" sz="1400" dirty="0" err="1"/>
              <a:t>tRight</a:t>
            </a:r>
            <a:r>
              <a:rPr lang="en-US" altLang="ko-KR" sz="1400" dirty="0"/>
              <a:t>");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Serial.print</a:t>
            </a:r>
            <a:r>
              <a:rPr lang="en-US" altLang="ko-KR" sz="1400" dirty="0"/>
              <a:t>(</a:t>
            </a:r>
            <a:r>
              <a:rPr lang="en-US" altLang="ko-KR" sz="1400" dirty="0" err="1"/>
              <a:t>tLeft</a:t>
            </a:r>
            <a:r>
              <a:rPr lang="en-US" altLang="ko-KR" sz="1400" dirty="0"/>
              <a:t>);           // Display </a:t>
            </a:r>
            <a:r>
              <a:rPr lang="en-US" altLang="ko-KR" sz="1400" dirty="0" err="1"/>
              <a:t>tLeft</a:t>
            </a:r>
            <a:r>
              <a:rPr lang="en-US" altLang="ko-KR" sz="1400" dirty="0"/>
              <a:t> value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Serial.print</a:t>
            </a:r>
            <a:r>
              <a:rPr lang="en-US" altLang="ko-KR" sz="1400" dirty="0"/>
              <a:t>("       ");       // Display spaces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Serial.print</a:t>
            </a:r>
            <a:r>
              <a:rPr lang="en-US" altLang="ko-KR" sz="1400" dirty="0"/>
              <a:t>(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);     // Display 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value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Serial.print</a:t>
            </a:r>
            <a:r>
              <a:rPr lang="en-US" altLang="ko-KR" sz="1400" dirty="0"/>
              <a:t>("       ");       // Display more spaces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Serial.println</a:t>
            </a:r>
            <a:r>
              <a:rPr lang="en-US" altLang="ko-KR" sz="1400" dirty="0"/>
              <a:t>(</a:t>
            </a:r>
            <a:r>
              <a:rPr lang="en-US" altLang="ko-KR" sz="1400" dirty="0" err="1"/>
              <a:t>tRight</a:t>
            </a:r>
            <a:r>
              <a:rPr lang="en-US" altLang="ko-KR" sz="1400" dirty="0"/>
              <a:t>);      // Display </a:t>
            </a:r>
            <a:r>
              <a:rPr lang="en-US" altLang="ko-KR" sz="1400" dirty="0" err="1"/>
              <a:t>tRight</a:t>
            </a:r>
            <a:r>
              <a:rPr lang="en-US" altLang="ko-KR" sz="1400" dirty="0"/>
              <a:t> value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Serial.println</a:t>
            </a:r>
            <a:r>
              <a:rPr lang="en-US" altLang="ko-KR" sz="1400" dirty="0"/>
              <a:t>(' ');           // Add an extra newline  </a:t>
            </a:r>
          </a:p>
          <a:p>
            <a:r>
              <a:rPr lang="en-US" altLang="ko-KR" sz="1400" dirty="0"/>
              <a:t>  delay(1000);                // 1 second delay</a:t>
            </a:r>
          </a:p>
          <a:p>
            <a:r>
              <a:rPr lang="en-US" altLang="ko-KR" sz="1400" dirty="0"/>
              <a:t>}</a:t>
            </a:r>
          </a:p>
          <a:p>
            <a:r>
              <a:rPr lang="en-US" altLang="ko-KR" sz="1400" dirty="0"/>
              <a:t>long 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pin)          // 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 measures decay at pin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pinMode</a:t>
            </a:r>
            <a:r>
              <a:rPr lang="en-US" altLang="ko-KR" sz="1400" dirty="0"/>
              <a:t>(pin, OUTPUT);       // Charge capacitor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digitalWrite</a:t>
            </a:r>
            <a:r>
              <a:rPr lang="en-US" altLang="ko-KR" sz="1400" dirty="0"/>
              <a:t>(pin, HIGH);        // ..by setting pin </a:t>
            </a:r>
            <a:r>
              <a:rPr lang="en-US" altLang="ko-KR" sz="1400" dirty="0" err="1"/>
              <a:t>ouput</a:t>
            </a:r>
            <a:r>
              <a:rPr lang="en-US" altLang="ko-KR" sz="1400" dirty="0"/>
              <a:t>-high</a:t>
            </a:r>
          </a:p>
          <a:p>
            <a:r>
              <a:rPr lang="en-US" altLang="ko-KR" sz="1400" dirty="0"/>
              <a:t>  delay(5);                           // ..for 5 </a:t>
            </a:r>
            <a:r>
              <a:rPr lang="en-US" altLang="ko-KR" sz="1400" dirty="0" err="1"/>
              <a:t>ms</a:t>
            </a:r>
            <a:endParaRPr lang="en-US" altLang="ko-KR" sz="1400" dirty="0"/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pinMode</a:t>
            </a:r>
            <a:r>
              <a:rPr lang="en-US" altLang="ko-KR" sz="1400" dirty="0"/>
              <a:t>(pin, INPUT);          // Set pin to input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digitalWrite</a:t>
            </a:r>
            <a:r>
              <a:rPr lang="en-US" altLang="ko-KR" sz="1400" dirty="0"/>
              <a:t>(pin, LOW);        // ..with no pullup</a:t>
            </a:r>
          </a:p>
          <a:p>
            <a:r>
              <a:rPr lang="en-US" altLang="ko-KR" sz="1400" dirty="0"/>
              <a:t>  long time = micros();          // Mark the time</a:t>
            </a:r>
          </a:p>
          <a:p>
            <a:r>
              <a:rPr lang="en-US" altLang="ko-KR" sz="1400" dirty="0"/>
              <a:t>  while(</a:t>
            </a:r>
            <a:r>
              <a:rPr lang="en-US" altLang="ko-KR" sz="1400" dirty="0" err="1"/>
              <a:t>digitalRead</a:t>
            </a:r>
            <a:r>
              <a:rPr lang="en-US" altLang="ko-KR" sz="1400" dirty="0"/>
              <a:t>(pin));        // Wait for voltage &lt; threshold</a:t>
            </a:r>
          </a:p>
          <a:p>
            <a:r>
              <a:rPr lang="en-US" altLang="ko-KR" sz="1400" dirty="0"/>
              <a:t>  time = micros() - time;        // Calculate decay time</a:t>
            </a:r>
          </a:p>
          <a:p>
            <a:r>
              <a:rPr lang="en-US" altLang="ko-KR" sz="1400" dirty="0"/>
              <a:t>  return time;                      // Returns decay time</a:t>
            </a:r>
          </a:p>
          <a:p>
            <a:r>
              <a:rPr lang="en-US" altLang="ko-KR" sz="1400" dirty="0"/>
              <a:t>}</a:t>
            </a:r>
          </a:p>
          <a:p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37897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ndShade</a:t>
            </a:r>
            <a:r>
              <a:rPr lang="en-US" altLang="ko-KR" dirty="0" smtClean="0"/>
              <a:t> </a:t>
            </a:r>
            <a:r>
              <a:rPr lang="ko-KR" altLang="en-US" dirty="0" smtClean="0"/>
              <a:t>출력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040216" y="6021288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j-lt"/>
              </a:rPr>
              <a:t>자료출처</a:t>
            </a:r>
            <a:r>
              <a:rPr lang="en-US" altLang="ko-KR" sz="1600" b="1" dirty="0">
                <a:latin typeface="+mj-lt"/>
              </a:rPr>
              <a:t>: Parallax.com</a:t>
            </a:r>
            <a:endParaRPr lang="ko-KR" altLang="en-US" sz="1600" b="1" dirty="0">
              <a:latin typeface="+mj-lt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23777" t="7164" r="52765" b="56300"/>
          <a:stretch/>
        </p:blipFill>
        <p:spPr>
          <a:xfrm>
            <a:off x="602060" y="1484784"/>
            <a:ext cx="7150124" cy="375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49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ndShade</a:t>
            </a:r>
            <a:r>
              <a:rPr lang="en-US" altLang="ko-KR" dirty="0" smtClean="0"/>
              <a:t> </a:t>
            </a:r>
            <a:r>
              <a:rPr lang="ko-KR" altLang="en-US" dirty="0" smtClean="0"/>
              <a:t>출력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040216" y="6021288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j-lt"/>
              </a:rPr>
              <a:t>자료출처</a:t>
            </a:r>
            <a:r>
              <a:rPr lang="en-US" altLang="ko-KR" sz="1600" b="1" dirty="0">
                <a:latin typeface="+mj-lt"/>
              </a:rPr>
              <a:t>: Parallax.com</a:t>
            </a:r>
            <a:endParaRPr lang="ko-KR" altLang="en-US" sz="1600" b="1" dirty="0">
              <a:latin typeface="+mj-lt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3655" t="6199" r="52598" b="55599"/>
          <a:stretch/>
        </p:blipFill>
        <p:spPr>
          <a:xfrm>
            <a:off x="623392" y="1484783"/>
            <a:ext cx="7237734" cy="392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88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ndShade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6146" name="Rectangle 2"/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279576" y="2261772"/>
            <a:ext cx="80648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dirty="0"/>
              <a:t>항상 </a:t>
            </a:r>
            <a:r>
              <a:rPr lang="en-US" altLang="ko-KR" dirty="0"/>
              <a:t>0</a:t>
            </a:r>
            <a:r>
              <a:rPr lang="ko-KR" altLang="en-US" dirty="0"/>
              <a:t>과 </a:t>
            </a:r>
            <a:r>
              <a:rPr lang="en-US" altLang="ko-KR" dirty="0"/>
              <a:t>1 </a:t>
            </a:r>
            <a:r>
              <a:rPr lang="ko-KR" altLang="en-US" dirty="0" err="1"/>
              <a:t>사이값</a:t>
            </a:r>
            <a:endParaRPr lang="en-US" altLang="ko-KR" dirty="0"/>
          </a:p>
          <a:p>
            <a:r>
              <a:rPr lang="en-US" altLang="ko-KR" dirty="0"/>
              <a:t>(2) </a:t>
            </a:r>
            <a:r>
              <a:rPr lang="en-US" altLang="ko-KR" dirty="0" err="1"/>
              <a:t>tRight</a:t>
            </a:r>
            <a:r>
              <a:rPr lang="en-US" altLang="ko-KR" dirty="0"/>
              <a:t> &gt;&gt; 0, </a:t>
            </a:r>
            <a:r>
              <a:rPr lang="en-US" altLang="ko-KR" dirty="0" err="1"/>
              <a:t>tLeft</a:t>
            </a:r>
            <a:r>
              <a:rPr lang="en-US" altLang="ko-KR" dirty="0"/>
              <a:t> = 0 : </a:t>
            </a:r>
            <a:r>
              <a:rPr lang="en-US" altLang="ko-KR" dirty="0" err="1"/>
              <a:t>ndShade</a:t>
            </a:r>
            <a:r>
              <a:rPr lang="en-US" altLang="ko-KR" dirty="0"/>
              <a:t> = 1</a:t>
            </a:r>
          </a:p>
          <a:p>
            <a:r>
              <a:rPr lang="en-US" altLang="ko-KR" dirty="0"/>
              <a:t>(3) </a:t>
            </a:r>
            <a:r>
              <a:rPr lang="en-US" altLang="ko-KR" dirty="0" err="1"/>
              <a:t>tRight</a:t>
            </a:r>
            <a:r>
              <a:rPr lang="en-US" altLang="ko-KR" dirty="0"/>
              <a:t> = 0, </a:t>
            </a:r>
            <a:r>
              <a:rPr lang="en-US" altLang="ko-KR" dirty="0" err="1"/>
              <a:t>tLeft</a:t>
            </a:r>
            <a:r>
              <a:rPr lang="en-US" altLang="ko-KR" dirty="0"/>
              <a:t> &gt;&gt; 0 : </a:t>
            </a:r>
            <a:r>
              <a:rPr lang="en-US" altLang="ko-KR" dirty="0" err="1"/>
              <a:t>ndShade</a:t>
            </a:r>
            <a:r>
              <a:rPr lang="en-US" altLang="ko-KR" dirty="0"/>
              <a:t> = 0</a:t>
            </a:r>
          </a:p>
          <a:p>
            <a:r>
              <a:rPr lang="en-US" altLang="ko-KR" dirty="0"/>
              <a:t>(4) </a:t>
            </a:r>
            <a:r>
              <a:rPr lang="en-US" altLang="ko-KR" dirty="0" err="1"/>
              <a:t>tRight</a:t>
            </a:r>
            <a:r>
              <a:rPr lang="en-US" altLang="ko-KR" dirty="0"/>
              <a:t> = </a:t>
            </a:r>
            <a:r>
              <a:rPr lang="en-US" altLang="ko-KR" dirty="0" err="1"/>
              <a:t>tLeft</a:t>
            </a:r>
            <a:r>
              <a:rPr lang="en-US" altLang="ko-KR" dirty="0"/>
              <a:t> : </a:t>
            </a:r>
            <a:r>
              <a:rPr lang="en-US" altLang="ko-KR" dirty="0" err="1"/>
              <a:t>ndShade</a:t>
            </a:r>
            <a:r>
              <a:rPr lang="en-US" altLang="ko-KR" dirty="0"/>
              <a:t> = 0.5</a:t>
            </a:r>
          </a:p>
          <a:p>
            <a:r>
              <a:rPr lang="en-US" altLang="ko-KR" dirty="0"/>
              <a:t>(5) </a:t>
            </a:r>
            <a:r>
              <a:rPr lang="en-US" altLang="ko-KR" dirty="0" err="1"/>
              <a:t>ndShade</a:t>
            </a:r>
            <a:r>
              <a:rPr lang="en-US" altLang="ko-KR" dirty="0"/>
              <a:t> &lt; 0.5 : </a:t>
            </a:r>
            <a:r>
              <a:rPr lang="en-US" altLang="ko-KR" dirty="0" err="1"/>
              <a:t>tRight</a:t>
            </a:r>
            <a:r>
              <a:rPr lang="en-US" altLang="ko-KR" dirty="0"/>
              <a:t> &lt; </a:t>
            </a:r>
            <a:r>
              <a:rPr lang="en-US" altLang="ko-KR" dirty="0" err="1"/>
              <a:t>tLeft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(6) </a:t>
            </a:r>
            <a:r>
              <a:rPr lang="en-US" altLang="ko-KR" dirty="0" err="1"/>
              <a:t>ndShade</a:t>
            </a:r>
            <a:r>
              <a:rPr lang="en-US" altLang="ko-KR" dirty="0"/>
              <a:t> &gt; 0.5 : </a:t>
            </a:r>
            <a:r>
              <a:rPr lang="en-US" altLang="ko-KR" dirty="0" err="1"/>
              <a:t>tRight</a:t>
            </a:r>
            <a:r>
              <a:rPr lang="en-US" altLang="ko-KR" dirty="0"/>
              <a:t> &gt; </a:t>
            </a:r>
            <a:r>
              <a:rPr lang="en-US" altLang="ko-KR" dirty="0" err="1"/>
              <a:t>tLeft</a:t>
            </a:r>
            <a:r>
              <a:rPr lang="en-US" altLang="ko-KR" dirty="0"/>
              <a:t> </a:t>
            </a:r>
          </a:p>
          <a:p>
            <a:r>
              <a:rPr lang="en-US" altLang="ko-KR" dirty="0"/>
              <a:t>(7) </a:t>
            </a:r>
            <a:r>
              <a:rPr lang="en-US" altLang="ko-KR" dirty="0" err="1"/>
              <a:t>ndShade</a:t>
            </a:r>
            <a:r>
              <a:rPr lang="en-US" altLang="ko-KR" dirty="0"/>
              <a:t> - 0.5 = ?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83632" y="1325147"/>
            <a:ext cx="4275600" cy="87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7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ABOT </a:t>
            </a:r>
            <a:r>
              <a:rPr lang="ko-KR" altLang="en-US" dirty="0" smtClean="0"/>
              <a:t>유도 스케치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279576" y="1412777"/>
            <a:ext cx="7776864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#include &lt;</a:t>
            </a:r>
            <a:r>
              <a:rPr lang="en-US" altLang="ko-KR" sz="1400" dirty="0" err="1"/>
              <a:t>Servo.h</a:t>
            </a:r>
            <a:r>
              <a:rPr lang="en-US" altLang="ko-KR" sz="1400" dirty="0"/>
              <a:t>&gt;        // Include servo library</a:t>
            </a:r>
          </a:p>
          <a:p>
            <a:endParaRPr lang="en-US" altLang="ko-KR" sz="1400" dirty="0"/>
          </a:p>
          <a:p>
            <a:r>
              <a:rPr lang="en-US" altLang="ko-KR" sz="1400" dirty="0"/>
              <a:t>Servo </a:t>
            </a:r>
            <a:r>
              <a:rPr lang="en-US" altLang="ko-KR" sz="1400" dirty="0" err="1"/>
              <a:t>servoLeft</a:t>
            </a:r>
            <a:r>
              <a:rPr lang="en-US" altLang="ko-KR" sz="1400" dirty="0"/>
              <a:t>;          // Declare left and right servos</a:t>
            </a:r>
          </a:p>
          <a:p>
            <a:r>
              <a:rPr lang="en-US" altLang="ko-KR" sz="1400" dirty="0"/>
              <a:t>Servo </a:t>
            </a:r>
            <a:r>
              <a:rPr lang="en-US" altLang="ko-KR" sz="1400" dirty="0" err="1"/>
              <a:t>servoRight</a:t>
            </a:r>
            <a:r>
              <a:rPr lang="en-US" altLang="ko-KR" sz="1400" dirty="0"/>
              <a:t>;</a:t>
            </a:r>
          </a:p>
          <a:p>
            <a:r>
              <a:rPr lang="en-US" altLang="ko-KR" sz="1400" dirty="0"/>
              <a:t>void setup()               // Built-in initialization block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tone(4, 3000, 1000);     // Play tone for 1 second</a:t>
            </a:r>
          </a:p>
          <a:p>
            <a:r>
              <a:rPr lang="en-US" altLang="ko-KR" sz="1400" dirty="0"/>
              <a:t>  delay(1000);             // Delay to finish tone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servoLeft.attach</a:t>
            </a:r>
            <a:r>
              <a:rPr lang="en-US" altLang="ko-KR" sz="1400" dirty="0"/>
              <a:t>(13);    // Attach left signal to pin 13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servoRight.attach</a:t>
            </a:r>
            <a:r>
              <a:rPr lang="en-US" altLang="ko-KR" sz="1400" dirty="0"/>
              <a:t>(12);   // Attach right signal to pin 12</a:t>
            </a:r>
          </a:p>
          <a:p>
            <a:r>
              <a:rPr lang="en-US" altLang="ko-KR" sz="1400" dirty="0"/>
              <a:t>}</a:t>
            </a:r>
          </a:p>
          <a:p>
            <a:endParaRPr lang="en-US" altLang="ko-KR" sz="1400" dirty="0"/>
          </a:p>
          <a:p>
            <a:r>
              <a:rPr lang="en-US" altLang="ko-KR" sz="1400" dirty="0"/>
              <a:t>void loop()               // Main loop auto-repeats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float </a:t>
            </a:r>
            <a:r>
              <a:rPr lang="en-US" altLang="ko-KR" sz="1400" dirty="0" err="1"/>
              <a:t>tLeft</a:t>
            </a:r>
            <a:r>
              <a:rPr lang="en-US" altLang="ko-KR" sz="1400" dirty="0"/>
              <a:t> = float(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(8));   // Get left light &amp; make float</a:t>
            </a:r>
          </a:p>
          <a:p>
            <a:r>
              <a:rPr lang="en-US" altLang="ko-KR" sz="1400" dirty="0"/>
              <a:t>  float </a:t>
            </a:r>
            <a:r>
              <a:rPr lang="en-US" altLang="ko-KR" sz="1400" dirty="0" err="1"/>
              <a:t>tRight</a:t>
            </a:r>
            <a:r>
              <a:rPr lang="en-US" altLang="ko-KR" sz="1400" dirty="0"/>
              <a:t> = float(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(6));  // Get right light &amp; make float</a:t>
            </a:r>
          </a:p>
          <a:p>
            <a:r>
              <a:rPr lang="en-US" altLang="ko-KR" sz="1400" dirty="0"/>
              <a:t>  float 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;              // Normalized differential shade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tRight</a:t>
            </a:r>
            <a:r>
              <a:rPr lang="en-US" altLang="ko-KR" sz="1400" dirty="0"/>
              <a:t>/(</a:t>
            </a:r>
            <a:r>
              <a:rPr lang="en-US" altLang="ko-KR" sz="1400" dirty="0" err="1"/>
              <a:t>tLeft+tRight</a:t>
            </a:r>
            <a:r>
              <a:rPr lang="en-US" altLang="ko-KR" sz="1400" dirty="0"/>
              <a:t>)-0.5; //Calculate it and subtract 0.5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;  // Declare speed variables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40216" y="6021288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j-lt"/>
              </a:rPr>
              <a:t>자료출처</a:t>
            </a:r>
            <a:r>
              <a:rPr lang="en-US" altLang="ko-KR" sz="1600" b="1" dirty="0">
                <a:latin typeface="+mj-lt"/>
              </a:rPr>
              <a:t>: Parallax.com</a:t>
            </a:r>
            <a:endParaRPr lang="ko-KR" altLang="en-US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49949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279576" y="548680"/>
            <a:ext cx="7344816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  if (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&gt; 0.0)         // Shade on right?</a:t>
            </a:r>
          </a:p>
          <a:p>
            <a:r>
              <a:rPr lang="en-US" altLang="ko-KR" sz="1400" dirty="0"/>
              <a:t>  {                         // Slow down left wheel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(200.0 - (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* 1000.0));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 = constrain(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, -200, 200);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 = 200;       // Full speed right wheel</a:t>
            </a:r>
          </a:p>
          <a:p>
            <a:r>
              <a:rPr lang="en-US" altLang="ko-KR" sz="1400" dirty="0"/>
              <a:t>  }</a:t>
            </a:r>
          </a:p>
          <a:p>
            <a:r>
              <a:rPr lang="en-US" altLang="ko-KR" sz="1400" dirty="0"/>
              <a:t>  else                        // Shade on Left?</a:t>
            </a:r>
          </a:p>
          <a:p>
            <a:r>
              <a:rPr lang="en-US" altLang="ko-KR" sz="1400" dirty="0"/>
              <a:t>  {                         // Slow down right wheel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 =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(200.0 + (</a:t>
            </a:r>
            <a:r>
              <a:rPr lang="en-US" altLang="ko-KR" sz="1400" dirty="0" err="1"/>
              <a:t>ndShade</a:t>
            </a:r>
            <a:r>
              <a:rPr lang="en-US" altLang="ko-KR" sz="1400" dirty="0"/>
              <a:t> * 1000.0));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 = constrain(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, -200, 200);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 = 200;         // Full speed left wheel</a:t>
            </a:r>
          </a:p>
          <a:p>
            <a:r>
              <a:rPr lang="en-US" altLang="ko-KR" sz="1400" dirty="0"/>
              <a:t>  }</a:t>
            </a:r>
          </a:p>
          <a:p>
            <a:r>
              <a:rPr lang="en-US" altLang="ko-KR" sz="1400" dirty="0"/>
              <a:t>  maneuver(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, 20);  // Set wheel speeds</a:t>
            </a:r>
          </a:p>
          <a:p>
            <a:r>
              <a:rPr lang="en-US" altLang="ko-KR" sz="1400" dirty="0"/>
              <a:t>}</a:t>
            </a:r>
          </a:p>
          <a:p>
            <a:r>
              <a:rPr lang="en-US" altLang="ko-KR" sz="1400" dirty="0"/>
              <a:t>long 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pin)          // </a:t>
            </a:r>
            <a:r>
              <a:rPr lang="en-US" altLang="ko-KR" sz="1400" dirty="0" err="1"/>
              <a:t>rcTime</a:t>
            </a:r>
            <a:r>
              <a:rPr lang="en-US" altLang="ko-KR" sz="1400" dirty="0"/>
              <a:t> measures decay at pin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pinMode</a:t>
            </a:r>
            <a:r>
              <a:rPr lang="en-US" altLang="ko-KR" sz="1400" dirty="0"/>
              <a:t>(pin, OUTPUT);       // Charge capacitor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digitalWrite</a:t>
            </a:r>
            <a:r>
              <a:rPr lang="en-US" altLang="ko-KR" sz="1400" dirty="0"/>
              <a:t>(pin, HIGH);        // ..by setting pin </a:t>
            </a:r>
            <a:r>
              <a:rPr lang="en-US" altLang="ko-KR" sz="1400" dirty="0" err="1"/>
              <a:t>ouput</a:t>
            </a:r>
            <a:r>
              <a:rPr lang="en-US" altLang="ko-KR" sz="1400" dirty="0"/>
              <a:t>-high</a:t>
            </a:r>
          </a:p>
          <a:p>
            <a:r>
              <a:rPr lang="en-US" altLang="ko-KR" sz="1400" dirty="0"/>
              <a:t>  delay(5);                           // ..for 5 </a:t>
            </a:r>
            <a:r>
              <a:rPr lang="en-US" altLang="ko-KR" sz="1400" dirty="0" err="1"/>
              <a:t>ms</a:t>
            </a:r>
            <a:endParaRPr lang="en-US" altLang="ko-KR" sz="1400" dirty="0"/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pinMode</a:t>
            </a:r>
            <a:r>
              <a:rPr lang="en-US" altLang="ko-KR" sz="1400" dirty="0"/>
              <a:t>(pin, INPUT);          // Set pin to input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digitalWrite</a:t>
            </a:r>
            <a:r>
              <a:rPr lang="en-US" altLang="ko-KR" sz="1400" dirty="0"/>
              <a:t>(pin, LOW);        // ..with no pullup</a:t>
            </a:r>
          </a:p>
          <a:p>
            <a:r>
              <a:rPr lang="en-US" altLang="ko-KR" sz="1400" dirty="0"/>
              <a:t>  long time = micros();          // Mark the time</a:t>
            </a:r>
          </a:p>
          <a:p>
            <a:r>
              <a:rPr lang="en-US" altLang="ko-KR" sz="1400" dirty="0"/>
              <a:t>  while(</a:t>
            </a:r>
            <a:r>
              <a:rPr lang="en-US" altLang="ko-KR" sz="1400" dirty="0" err="1"/>
              <a:t>digitalRead</a:t>
            </a:r>
            <a:r>
              <a:rPr lang="en-US" altLang="ko-KR" sz="1400" dirty="0"/>
              <a:t>(pin));        // Wait for voltage &lt; threshold</a:t>
            </a:r>
          </a:p>
          <a:p>
            <a:r>
              <a:rPr lang="en-US" altLang="ko-KR" sz="1400" dirty="0"/>
              <a:t>  time = micros() - time;        // Calculate decay time</a:t>
            </a:r>
          </a:p>
          <a:p>
            <a:r>
              <a:rPr lang="en-US" altLang="ko-KR" sz="1400" dirty="0"/>
              <a:t>  return time;                      // Returns decay time</a:t>
            </a:r>
          </a:p>
          <a:p>
            <a:r>
              <a:rPr lang="en-US" altLang="ko-KR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043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35BD4-8016-4A48-BD76-AA366649842C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423592" y="751344"/>
            <a:ext cx="7416824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/>
              <a:t>// maneuver function</a:t>
            </a:r>
          </a:p>
          <a:p>
            <a:r>
              <a:rPr lang="en-US" altLang="ko-KR" sz="1400" dirty="0"/>
              <a:t>void maneuver(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speedLeft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msTime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{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servoLeft.writeMicroseconds</a:t>
            </a:r>
            <a:r>
              <a:rPr lang="en-US" altLang="ko-KR" sz="1400" dirty="0"/>
              <a:t>(1500+speedLeft);// Set Left servo speed</a:t>
            </a:r>
          </a:p>
          <a:p>
            <a:r>
              <a:rPr lang="en-US" altLang="ko-KR" sz="1400" dirty="0"/>
              <a:t>  </a:t>
            </a:r>
            <a:r>
              <a:rPr lang="en-US" altLang="ko-KR" sz="1400" dirty="0" err="1"/>
              <a:t>servoRight.writeMicroseconds</a:t>
            </a:r>
            <a:r>
              <a:rPr lang="en-US" altLang="ko-KR" sz="1400" dirty="0"/>
              <a:t>(1500 - </a:t>
            </a:r>
            <a:r>
              <a:rPr lang="en-US" altLang="ko-KR" sz="1400" dirty="0" err="1"/>
              <a:t>speedRight</a:t>
            </a:r>
            <a:r>
              <a:rPr lang="en-US" altLang="ko-KR" sz="1400" dirty="0"/>
              <a:t>);</a:t>
            </a:r>
          </a:p>
          <a:p>
            <a:r>
              <a:rPr lang="en-US" altLang="ko-KR" sz="1400" dirty="0"/>
              <a:t>//Set right servo speed</a:t>
            </a:r>
          </a:p>
          <a:p>
            <a:r>
              <a:rPr lang="en-US" altLang="ko-KR" sz="1400" dirty="0"/>
              <a:t>  if(</a:t>
            </a:r>
            <a:r>
              <a:rPr lang="en-US" altLang="ko-KR" sz="1400" dirty="0" err="1"/>
              <a:t>msTime</a:t>
            </a:r>
            <a:r>
              <a:rPr lang="en-US" altLang="ko-KR" sz="1400" dirty="0"/>
              <a:t>==-1)                            // if </a:t>
            </a:r>
            <a:r>
              <a:rPr lang="en-US" altLang="ko-KR" sz="1400" dirty="0" err="1"/>
              <a:t>msTime</a:t>
            </a:r>
            <a:r>
              <a:rPr lang="en-US" altLang="ko-KR" sz="1400" dirty="0"/>
              <a:t> = -1</a:t>
            </a:r>
          </a:p>
          <a:p>
            <a:r>
              <a:rPr lang="en-US" altLang="ko-KR" sz="1400" dirty="0"/>
              <a:t>  {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servoLeft.detach</a:t>
            </a:r>
            <a:r>
              <a:rPr lang="en-US" altLang="ko-KR" sz="1400" dirty="0"/>
              <a:t>();                     // Stop servo signals</a:t>
            </a:r>
          </a:p>
          <a:p>
            <a:r>
              <a:rPr lang="en-US" altLang="ko-KR" sz="1400" dirty="0"/>
              <a:t>    </a:t>
            </a:r>
            <a:r>
              <a:rPr lang="en-US" altLang="ko-KR" sz="1400" dirty="0" err="1"/>
              <a:t>servoRight.detach</a:t>
            </a:r>
            <a:r>
              <a:rPr lang="en-US" altLang="ko-KR" sz="1400" dirty="0"/>
              <a:t>();</a:t>
            </a:r>
          </a:p>
          <a:p>
            <a:r>
              <a:rPr lang="en-US" altLang="ko-KR" sz="1400" dirty="0"/>
              <a:t>  }</a:t>
            </a:r>
          </a:p>
          <a:p>
            <a:r>
              <a:rPr lang="en-US" altLang="ko-KR" sz="1400" dirty="0"/>
              <a:t>  delay(</a:t>
            </a:r>
            <a:r>
              <a:rPr lang="en-US" altLang="ko-KR" sz="1400" dirty="0" err="1"/>
              <a:t>msTime</a:t>
            </a:r>
            <a:r>
              <a:rPr lang="en-US" altLang="ko-KR" sz="1400" dirty="0"/>
              <a:t>);                            // Delay for </a:t>
            </a:r>
            <a:r>
              <a:rPr lang="en-US" altLang="ko-KR" sz="1400" dirty="0" err="1"/>
              <a:t>msTime</a:t>
            </a:r>
            <a:endParaRPr lang="en-US" altLang="ko-KR" sz="1400" dirty="0"/>
          </a:p>
          <a:p>
            <a:r>
              <a:rPr lang="en-US" altLang="ko-KR" sz="1400" dirty="0"/>
              <a:t>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40216" y="6021288"/>
            <a:ext cx="2376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j-lt"/>
              </a:rPr>
              <a:t>자료출처</a:t>
            </a:r>
            <a:r>
              <a:rPr lang="en-US" altLang="ko-KR" sz="1600" b="1" dirty="0">
                <a:latin typeface="+mj-lt"/>
              </a:rPr>
              <a:t>: Parallax.com</a:t>
            </a:r>
            <a:endParaRPr lang="ko-KR" altLang="en-US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673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4658</TotalTime>
  <Words>1331</Words>
  <Application>Microsoft Office PowerPoint</Application>
  <PresentationFormat>와이드스크린</PresentationFormat>
  <Paragraphs>201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ndShade 출력</vt:lpstr>
      <vt:lpstr>PowerPoint 프레젠테이션</vt:lpstr>
      <vt:lpstr>ndShade 출력</vt:lpstr>
      <vt:lpstr>ndShade 출력</vt:lpstr>
      <vt:lpstr>ndShade</vt:lpstr>
      <vt:lpstr>ABOT 유도 스케치</vt:lpstr>
      <vt:lpstr>PowerPoint 프레젠테이션</vt:lpstr>
      <vt:lpstr>PowerPoint 프레젠테이션</vt:lpstr>
      <vt:lpstr>PowerPoint 프레젠테이션</vt:lpstr>
      <vt:lpstr>ABOT 유도 스케치</vt:lpstr>
      <vt:lpstr>ABOT 유도 스케치 실습과제 1</vt:lpstr>
      <vt:lpstr>ABOT 유도 스케치 실습과제 1</vt:lpstr>
      <vt:lpstr>PowerPoint 프레젠테이션</vt:lpstr>
      <vt:lpstr>ABOT 유도 스케치 실습과제 2</vt:lpstr>
      <vt:lpstr>ABOT 유도 스케치 실습과제 3</vt:lpstr>
      <vt:lpstr>PowerPoint 프레젠테이션</vt:lpstr>
    </vt:vector>
  </TitlesOfParts>
  <Company>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아두이노비로 ….</dc:title>
  <dc:creator>Gaa</dc:creator>
  <cp:lastModifiedBy>PC</cp:lastModifiedBy>
  <cp:revision>541</cp:revision>
  <dcterms:created xsi:type="dcterms:W3CDTF">2012-09-04T08:20:41Z</dcterms:created>
  <dcterms:modified xsi:type="dcterms:W3CDTF">2021-10-08T04:53:05Z</dcterms:modified>
</cp:coreProperties>
</file>